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7" r:id="rId5"/>
    <p:sldId id="258" r:id="rId6"/>
    <p:sldId id="267" r:id="rId7"/>
    <p:sldId id="264" r:id="rId8"/>
    <p:sldId id="263" r:id="rId9"/>
    <p:sldId id="268" r:id="rId10"/>
    <p:sldId id="265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/>
    <p:restoredTop sz="94632"/>
  </p:normalViewPr>
  <p:slideViewPr>
    <p:cSldViewPr snapToGrid="0">
      <p:cViewPr varScale="1">
        <p:scale>
          <a:sx n="83" d="100"/>
          <a:sy n="83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074E-BB0B-764C-B24F-CBD5310974FB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3062-589F-F946-9612-26F2509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the invite and for joining us</a:t>
            </a:r>
          </a:p>
          <a:p>
            <a:r>
              <a:rPr lang="en-US" dirty="0"/>
              <a:t>Prof 11 yrs ago</a:t>
            </a:r>
          </a:p>
          <a:p>
            <a:r>
              <a:rPr lang="en-US" dirty="0"/>
              <a:t>SLD  How many familiar?</a:t>
            </a:r>
          </a:p>
          <a:p>
            <a:r>
              <a:rPr lang="en-US" dirty="0"/>
              <a:t>3-4 students pw, 100+ annual, &gt;1000 total</a:t>
            </a:r>
          </a:p>
          <a:p>
            <a:r>
              <a:rPr lang="en-US" dirty="0"/>
              <a:t>Mainly 80%  Humanities, Social Sci, Nursing</a:t>
            </a:r>
          </a:p>
          <a:p>
            <a:r>
              <a:rPr lang="en-US" dirty="0"/>
              <a:t>75% UG 75% Female</a:t>
            </a:r>
          </a:p>
          <a:p>
            <a:r>
              <a:rPr lang="en-US" dirty="0"/>
              <a:t>Mix writing and 'tutorial issues' </a:t>
            </a:r>
            <a:r>
              <a:rPr lang="en-US" dirty="0" err="1"/>
              <a:t>eg</a:t>
            </a:r>
            <a:r>
              <a:rPr lang="en-US" dirty="0"/>
              <a:t> communication issues</a:t>
            </a:r>
          </a:p>
          <a:p>
            <a:endParaRPr lang="en-US" dirty="0"/>
          </a:p>
          <a:p>
            <a:r>
              <a:rPr lang="en-US" dirty="0"/>
              <a:t>Why: enjoy working 1:1</a:t>
            </a:r>
          </a:p>
          <a:p>
            <a:r>
              <a:rPr lang="en-US" dirty="0"/>
              <a:t>+ Other people's backyard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Surprisingly, no SCSS</a:t>
            </a:r>
          </a:p>
          <a:p>
            <a:r>
              <a:rPr lang="en-US" dirty="0"/>
              <a:t>Different versions of AI: Academic Integrity,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1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Scholarly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Quadratic functions are good. Discuss</a:t>
            </a:r>
          </a:p>
          <a:p>
            <a:r>
              <a:rPr lang="en-US" dirty="0"/>
              <a:t>What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which student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skills</a:t>
            </a:r>
          </a:p>
          <a:p>
            <a:r>
              <a:rPr lang="en-US" dirty="0"/>
              <a:t>Asking questions</a:t>
            </a:r>
          </a:p>
          <a:p>
            <a:r>
              <a:rPr lang="en-US" dirty="0" err="1"/>
              <a:t>Maths</a:t>
            </a:r>
            <a:r>
              <a:rPr lang="en-US" dirty="0"/>
              <a:t> vs PG Cert  (</a:t>
            </a:r>
            <a:r>
              <a:rPr lang="en-US" dirty="0" err="1"/>
              <a:t>prev</a:t>
            </a:r>
            <a:r>
              <a:rPr lang="en-US" dirty="0"/>
              <a:t> Diploma)</a:t>
            </a:r>
          </a:p>
          <a:p>
            <a:r>
              <a:rPr lang="en-US" dirty="0"/>
              <a:t>Process not product</a:t>
            </a:r>
          </a:p>
          <a:p>
            <a:r>
              <a:rPr lang="en-US" dirty="0"/>
              <a:t>Is a Lecture a conversation?</a:t>
            </a:r>
          </a:p>
          <a:p>
            <a:r>
              <a:rPr lang="en-US" dirty="0"/>
              <a:t>Corr 0.236317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5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as Trainee Academics? or Professionals</a:t>
            </a:r>
          </a:p>
          <a:p>
            <a:r>
              <a:rPr lang="en-US" dirty="0"/>
              <a:t>Phrase perplexing to many beginners</a:t>
            </a:r>
          </a:p>
          <a:p>
            <a:r>
              <a:rPr lang="en-US" dirty="0"/>
              <a:t>Where trained in writing?</a:t>
            </a:r>
          </a:p>
          <a:p>
            <a:r>
              <a:rPr lang="en-US" dirty="0"/>
              <a:t>What is Scholarly Writing? </a:t>
            </a:r>
          </a:p>
          <a:p>
            <a:r>
              <a:rPr lang="en-US" dirty="0"/>
              <a:t>Should SCSS encourage it? Develop it using essays?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??Also poetry, pop science, novels....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Level		 Emma </a:t>
            </a:r>
          </a:p>
          <a:p>
            <a:r>
              <a:rPr lang="en-US" dirty="0"/>
              <a:t>College Level 	– Critical Treading Writing Thinking</a:t>
            </a:r>
          </a:p>
          <a:p>
            <a:r>
              <a:rPr lang="en-US" dirty="0"/>
              <a:t>		-  Professional Judgement  - Statistical Thinking</a:t>
            </a:r>
          </a:p>
          <a:p>
            <a:r>
              <a:rPr lang="en-US" dirty="0"/>
              <a:t>		-  Art Hist PhD Thesis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Conversations. Question in class?</a:t>
            </a:r>
          </a:p>
          <a:p>
            <a:r>
              <a:rPr lang="en-US" dirty="0"/>
              <a:t>Grading Lifeguard falling asleep?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often misquoted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3062-589F-F946-9612-26F2509D71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DF54-F29A-0292-D32F-723C95C0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AD608-E409-61F6-96E6-E1321F40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0AFA-662B-E920-B135-D9B6A5D5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B3B1D-C834-8476-E3D9-D9F2003B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33AA-B0EC-F8E7-4ADA-3A1478D7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59E6-FD67-0A03-19D3-6E9E1E81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0FA6D-F069-B271-E603-955AE1CC0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4C2B-E5CA-6438-5C6D-44589F12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9231-2728-971F-30D1-21183285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E9AE6-60E0-506F-6FC2-773D847E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7B3B8-ED05-DC01-8E57-1F61426C0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1E734-B08B-996A-BF06-8B2321535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85FDD-01DC-0643-72CD-0954FD75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6C7A-4441-23C6-CB2F-560F3DB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5544-912B-E8A9-F3E9-F8829A21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9BA4-3367-D754-0627-0EC33E8E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F901-6E09-7AD1-50DE-E69668FE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D3205-82DD-3483-85AC-0FECF045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DEE20-47BC-A902-7835-819B1228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1365D-1D78-A973-FF28-8713FBDF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D67A-9B52-8DDE-BBFF-FE467752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723DF-096A-0190-A13A-24B7FA3E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E2A9-BCED-71E2-82C0-AE17F54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C01F9-65AA-27ED-E83B-AF7F0F32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B5FEE-6D79-1A69-6091-35C70213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BEC2-7129-087D-0D0E-F7EEB26B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F51A-EDB9-D291-52A6-0E8D735D1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363EE-BE5F-019D-3AA9-14B676B16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849F-2CF2-84E3-3581-5BCADF76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11BE-DD1B-8E23-2FCC-2DF14B45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2D99-28B4-D7BA-D221-033F6519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E3B9-0F48-8D80-97E7-17ED7BA8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BA473-30AD-FB59-8833-7170B8591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4380-7D59-08E8-475D-C701A8B9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A233-7DB9-5AC6-02C0-0A2AD823E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2BEF1-7C2D-FD47-10EF-C7CFE5D68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1C705-1E3C-ED3C-4F2D-8A3D00A5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CC472-6F7D-C26F-742B-FEA8AEC7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EF4EF-B5AD-8353-A0CD-88939B45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B574-3996-AE7E-6B8A-4DC4CAFB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AEF9B-7500-6E66-8F66-B0892D56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DC50B-C30A-7AF8-643E-26B67DAB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64F8B-1F5A-846F-4DB9-F17E436B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69AA3-5832-0A11-B22B-2FAA051F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B8AF-2161-19F8-7D07-3113D89A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4BB1C-AFA8-B3CC-0566-70366D7C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0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326F-C953-F905-F0CA-BD5D8F0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B41C-0E18-270E-1269-A5DD1E2B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7F821-FA45-AEA1-E4F8-B4B1D599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6F5EB-A859-CA4B-BBAC-33C11C5A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E19D9-C1B1-1BF8-4F60-158B4ADD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06669-B4B6-BD19-D986-1960F93B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B1FA-C128-D85B-0437-3B12954B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C5599-51BF-3A5A-32FA-CD968632A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BD513-48C8-8C0E-8FFA-57013E006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18DB9-7454-5BE0-15C6-9A6D2E94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E475D-B1C1-986F-9005-72486CCB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6E3E4-C3CF-CDA6-C783-6F9BA241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5BD02-AB24-2F02-CFDC-1F5FC703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FDB68-C5ED-2EEC-93B9-5E468A97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2DCF-70D9-AE61-55C5-B8F2FBE8C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FF1D6-A57E-4340-A1BB-E91648B864F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6350-410F-0890-23CF-6BC9209C7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C122-30AB-DB54-BCCF-1240410D9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1914B-3870-A047-886B-B4EB92B3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library/assets/pdf/Library-HITS/Applying%20GenAI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cd.ie/academicpractice/resources/generative_a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sl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5458-2510-B296-A42A-D029FEFA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3784600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Writing – </a:t>
            </a:r>
            <a:br>
              <a:rPr lang="en-US" dirty="0"/>
            </a:br>
            <a:r>
              <a:rPr lang="en-US" dirty="0"/>
              <a:t>a Conversation </a:t>
            </a:r>
            <a:br>
              <a:rPr lang="en-US" dirty="0"/>
            </a:br>
            <a:br>
              <a:rPr lang="en-US" dirty="0"/>
            </a:br>
            <a:r>
              <a:rPr lang="en-US" sz="5300" dirty="0"/>
              <a:t>Why and How 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How to teach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…in the age of 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8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45DD3-E632-12B3-DE9F-636EEBD4B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09ED-B8C3-B166-FEC8-3863089B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67"/>
            <a:ext cx="10515600" cy="76944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br>
              <a:rPr lang="en-US" sz="4400" dirty="0"/>
            </a:br>
            <a:r>
              <a:rPr lang="en-US" sz="6000" dirty="0"/>
              <a:t>Thesis Statements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68D8-6D19-3649-760B-81B35E06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115" y="1411717"/>
            <a:ext cx="8384583" cy="5144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“All models are wrong, but some are useful.”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This statement is a truism; empirical models are simplifications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  </a:t>
            </a:r>
          </a:p>
          <a:p>
            <a:pPr marL="0" indent="0">
              <a:buNone/>
            </a:pPr>
            <a:r>
              <a:rPr lang="en-US" sz="3600" dirty="0"/>
              <a:t>Henry VIII / Quadratics</a:t>
            </a:r>
          </a:p>
          <a:p>
            <a:pPr marL="742950" indent="-742950">
              <a:buAutoNum type="arabicPeriod"/>
            </a:pPr>
            <a:r>
              <a:rPr lang="en-US" sz="3600" dirty="0"/>
              <a:t>Quadratics are good equations</a:t>
            </a:r>
            <a:br>
              <a:rPr lang="en-US" sz="3600" dirty="0"/>
            </a:b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F71D6-1429-D269-342A-6665AC426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9" y="1690688"/>
            <a:ext cx="2465601" cy="23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6624-B839-8A09-5C6F-FB7A92EA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5D68-4210-063E-E91F-3738FEEA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Learning/TCD Library HITS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https://www.tcd.ie/library/assets/pdf/Library-HITS/Applying%20GenAI.pdf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Academic Practice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https://www.tcd.ie/academicpractice/resources/generative_ai/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Voices from the Disciplines</a:t>
            </a:r>
          </a:p>
          <a:p>
            <a:pPr marL="0" indent="0">
              <a:buNone/>
            </a:pPr>
            <a:r>
              <a:rPr lang="en-IE" dirty="0"/>
              <a:t>	Student Perspectives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0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2864-E0AE-2C9C-0F97-E329A596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D6CF5-A6B2-466A-2F6A-AE3C4496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4144"/>
          </a:xfrm>
        </p:spPr>
        <p:txBody>
          <a:bodyPr>
            <a:normAutofit/>
          </a:bodyPr>
          <a:lstStyle/>
          <a:p>
            <a:r>
              <a:rPr lang="en-US" sz="3600" dirty="0"/>
              <a:t>Are (all our) students ‘trainee academics’?</a:t>
            </a:r>
          </a:p>
          <a:p>
            <a:r>
              <a:rPr lang="en-US" sz="3600" dirty="0"/>
              <a:t>Critical thinking  -  professional judgement</a:t>
            </a:r>
          </a:p>
          <a:p>
            <a:r>
              <a:rPr lang="en-US" sz="3600" dirty="0" err="1"/>
              <a:t>GenAI</a:t>
            </a:r>
            <a:r>
              <a:rPr lang="en-US" sz="3600" dirty="0"/>
              <a:t> - in teaching, grading and feedback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Practical “</a:t>
            </a:r>
            <a:r>
              <a:rPr lang="en-US" sz="3600" i="1" dirty="0"/>
              <a:t>how</a:t>
            </a:r>
            <a:r>
              <a:rPr lang="en-US" sz="3600" dirty="0"/>
              <a:t> advice” for students</a:t>
            </a:r>
          </a:p>
          <a:p>
            <a:pPr marL="0" indent="0">
              <a:buNone/>
            </a:pPr>
            <a:r>
              <a:rPr lang="en-US" sz="3600" dirty="0"/>
              <a:t>Practical “</a:t>
            </a:r>
            <a:r>
              <a:rPr lang="en-US" sz="3600" i="1" dirty="0"/>
              <a:t>how</a:t>
            </a:r>
            <a:r>
              <a:rPr lang="en-US" sz="3600" dirty="0"/>
              <a:t> advice” for staff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44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0AC4-18BD-B672-14D0-226CC788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48309"/>
            <a:ext cx="10515600" cy="95462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Homework – History </a:t>
            </a:r>
            <a:r>
              <a:rPr lang="en-US" sz="5400" i="1" dirty="0"/>
              <a:t>vs</a:t>
            </a:r>
            <a:r>
              <a:rPr lang="en-US" sz="5400" dirty="0"/>
              <a:t> </a:t>
            </a:r>
            <a:r>
              <a:rPr lang="en-US" sz="5400" dirty="0" err="1"/>
              <a:t>Maths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F466-0DE9-42E2-5D0E-F6FBB975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088" y="1102937"/>
            <a:ext cx="8796052" cy="54170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hazard of teaching mathematics rather than, say, history is that the homework is a lot harder to come up with.</a:t>
            </a:r>
            <a:endParaRPr lang="en-IE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all, "was Henry VIII a good king?" is a reasonable question to ask either a classroom of nine-year-olds or a lecture theatre of postgraduates. </a:t>
            </a:r>
          </a:p>
          <a:p>
            <a:pPr marL="0" indent="0">
              <a:buNone/>
            </a:pPr>
            <a:endParaRPr lang="en-GB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"solve this quadratic equation" would leave the classroom nonplussed and the lecture theatre unimpressed</a:t>
            </a:r>
            <a:r>
              <a:rPr lang="en-GB" sz="3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D8A1-A1CD-65E5-7217-13E3318DB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"/>
          <a:stretch/>
        </p:blipFill>
        <p:spPr bwMode="auto">
          <a:xfrm>
            <a:off x="431305" y="1344889"/>
            <a:ext cx="2358997" cy="320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D533D-584D-B403-1032-CF67B688BDF4}"/>
              </a:ext>
            </a:extLst>
          </p:cNvPr>
          <p:cNvSpPr txBox="1"/>
          <p:nvPr/>
        </p:nvSpPr>
        <p:spPr>
          <a:xfrm>
            <a:off x="200319" y="4610640"/>
            <a:ext cx="2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Economist Review Oct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F463-EF8A-6686-8E3E-122FBE00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Homework  -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62B6-8163-9F63-7F46-16412DC9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7810"/>
            <a:ext cx="10007600" cy="3029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“All models are wrong, but some are useful.”  Box, 1976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Discuss critically in five paragraphs</a:t>
            </a:r>
          </a:p>
        </p:txBody>
      </p:sp>
    </p:spTree>
    <p:extLst>
      <p:ext uri="{BB962C8B-B14F-4D97-AF65-F5344CB8AC3E}">
        <p14:creationId xmlns:p14="http://schemas.microsoft.com/office/powerpoint/2010/main" val="149208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0502-34DE-BA50-9537-78966B00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17257"/>
            <a:ext cx="967739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Student Learning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339C-190F-B2B2-A154-194946A9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69820"/>
            <a:ext cx="113176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SLD   </a:t>
            </a:r>
            <a:r>
              <a:rPr lang="en-US" sz="3200" dirty="0">
                <a:hlinkClick r:id="rId3"/>
              </a:rPr>
              <a:t>https://www.tcd.ie/sld/</a:t>
            </a:r>
            <a:r>
              <a:rPr lang="en-US" sz="3200" dirty="0"/>
              <a:t>  	Blackboard ASSL202425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SCS  Student Counselling Service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TCD Tutorial system incl Postgraduate Advisory Service.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AP    Academic Practice  			CAPSL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EAD5-F9C9-289D-E6F0-90357447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Academics Write </a:t>
            </a:r>
            <a:r>
              <a:rPr lang="en-US" sz="5400" i="1" dirty="0"/>
              <a:t>Critically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F2A9-49A7-3872-6F36-65BEA119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Papers for publication</a:t>
            </a:r>
            <a:endParaRPr lang="en-US" sz="3600" dirty="0"/>
          </a:p>
          <a:p>
            <a:r>
              <a:rPr lang="en-US" sz="4000" dirty="0"/>
              <a:t>Professional Reports</a:t>
            </a:r>
          </a:p>
          <a:p>
            <a:r>
              <a:rPr lang="en-US" sz="4000" dirty="0"/>
              <a:t>Blogs, Grant Proposals, LinkedIn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Trainee Academics write </a:t>
            </a:r>
          </a:p>
          <a:p>
            <a:r>
              <a:rPr lang="en-US" sz="4000" dirty="0"/>
              <a:t>Theses &amp; Project Dissertations</a:t>
            </a:r>
          </a:p>
          <a:p>
            <a:r>
              <a:rPr lang="en-US" sz="4000" dirty="0"/>
              <a:t>Essays &amp; Lab reports 	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18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032D-A15F-5489-B483-A8A82197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29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Writing in the Disciplines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Humanities  Sciences  Professions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A52A-29F0-F412-FB3F-A61B9A53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8800"/>
            <a:ext cx="10515600" cy="3621088"/>
          </a:xfrm>
        </p:spPr>
        <p:txBody>
          <a:bodyPr/>
          <a:lstStyle/>
          <a:p>
            <a:r>
              <a:rPr lang="en-US" sz="3600" dirty="0"/>
              <a:t>Professional Report	   •Dissertation</a:t>
            </a:r>
          </a:p>
          <a:p>
            <a:endParaRPr lang="en-US" sz="3600" dirty="0"/>
          </a:p>
          <a:p>
            <a:r>
              <a:rPr lang="en-US" sz="3600" dirty="0"/>
              <a:t>Thesis				   • Journal paper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Intro, Conclusion..	   •Lit Rev			   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5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FD1F-C240-2648-FE87-76796FEA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Basic Essay Writing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2E8F-B0C7-3D97-31A0-3832C2D1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Say what you’re going to say, ......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Point, Example, Explain    PEE</a:t>
            </a:r>
          </a:p>
          <a:p>
            <a:endParaRPr lang="en-US" sz="4400" dirty="0"/>
          </a:p>
          <a:p>
            <a:r>
              <a:rPr lang="en-US" sz="4400" dirty="0"/>
              <a:t>Five Para Essay – Thesis Statement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863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703-F632-B8A4-D334-BDA65235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84613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000" dirty="0"/>
              <a:t>Contribute to a Conversation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4492-BD28-4F99-9A51-16BC234C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1549400"/>
            <a:ext cx="10160000" cy="5003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i="1" dirty="0"/>
              <a:t>Within the brief……</a:t>
            </a:r>
          </a:p>
          <a:p>
            <a:r>
              <a:rPr lang="en-US" sz="4800" dirty="0"/>
              <a:t>Identify critical reader</a:t>
            </a:r>
          </a:p>
          <a:p>
            <a:pPr lvl="1"/>
            <a:r>
              <a:rPr lang="en-US" sz="3200" dirty="0"/>
              <a:t>PhD External Examiner </a:t>
            </a:r>
          </a:p>
          <a:p>
            <a:pPr lvl="1"/>
            <a:r>
              <a:rPr lang="en-US" sz="3200" dirty="0"/>
              <a:t>Professor Grader</a:t>
            </a:r>
          </a:p>
          <a:p>
            <a:pPr lvl="1"/>
            <a:r>
              <a:rPr lang="en-US" sz="3600" dirty="0"/>
              <a:t>Classmate</a:t>
            </a:r>
          </a:p>
          <a:p>
            <a:r>
              <a:rPr lang="en-US" sz="4800" dirty="0"/>
              <a:t>Make a perceptive observation</a:t>
            </a:r>
          </a:p>
          <a:p>
            <a:endParaRPr lang="en-US" sz="4800" dirty="0"/>
          </a:p>
          <a:p>
            <a:r>
              <a:rPr lang="en-US" sz="4800" dirty="0"/>
              <a:t>Persuade reader </a:t>
            </a:r>
            <a:r>
              <a:rPr lang="en-US" sz="4800" i="1" dirty="0"/>
              <a:t>interesting</a:t>
            </a:r>
            <a:r>
              <a:rPr lang="en-US" sz="4800" dirty="0"/>
              <a:t> </a:t>
            </a:r>
            <a:r>
              <a:rPr lang="en-US" sz="4800" i="1" dirty="0"/>
              <a:t>in a specified sense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</a:p>
          <a:p>
            <a:pPr marL="0" indent="0">
              <a:buNone/>
            </a:pPr>
            <a:r>
              <a:rPr lang="en-US" sz="4800" i="1" dirty="0"/>
              <a:t>	but don’t lose your reader</a:t>
            </a:r>
          </a:p>
          <a:p>
            <a:endParaRPr lang="en-US" sz="4800" i="1" dirty="0"/>
          </a:p>
          <a:p>
            <a:pPr marL="0" indent="0" algn="ctr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FD8AB-EF60-9AB2-6235-0B9648BD3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71AD-D280-D3FB-AB18-C328C912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Homework  -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FB731-281D-4703-B99E-A5CCC17D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7810"/>
            <a:ext cx="10007600" cy="3029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“All models are wrong, but some are useful.”  Box, 1976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Discuss critically in five paras</a:t>
            </a:r>
          </a:p>
        </p:txBody>
      </p:sp>
    </p:spTree>
    <p:extLst>
      <p:ext uri="{BB962C8B-B14F-4D97-AF65-F5344CB8AC3E}">
        <p14:creationId xmlns:p14="http://schemas.microsoft.com/office/powerpoint/2010/main" val="125465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26600</TotalTime>
  <Words>648</Words>
  <Application>Microsoft Macintosh PowerPoint</Application>
  <PresentationFormat>Widescreen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Academic Writing –  a Conversation   Why and How   How to teach  …in the age of ChatGPT</vt:lpstr>
      <vt:lpstr>Homework – History vs Maths</vt:lpstr>
      <vt:lpstr>Homework  - Statistics</vt:lpstr>
      <vt:lpstr>Student Learning Development</vt:lpstr>
      <vt:lpstr>Academics Write Critically</vt:lpstr>
      <vt:lpstr>Writing in the Disciplines  Humanities  Sciences  Professions </vt:lpstr>
      <vt:lpstr>Basic Essay Writing Methodologies</vt:lpstr>
      <vt:lpstr> Contribute to a Conversation </vt:lpstr>
      <vt:lpstr>Homework  - Statistics</vt:lpstr>
      <vt:lpstr> Thesis Statements</vt:lpstr>
      <vt:lpstr>Generative AI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Haslett</dc:creator>
  <cp:lastModifiedBy>John Haslett</cp:lastModifiedBy>
  <cp:revision>6</cp:revision>
  <dcterms:created xsi:type="dcterms:W3CDTF">2024-10-27T14:46:57Z</dcterms:created>
  <dcterms:modified xsi:type="dcterms:W3CDTF">2024-11-15T08:57:29Z</dcterms:modified>
</cp:coreProperties>
</file>